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8" r:id="rId3"/>
    <p:sldId id="266" r:id="rId4"/>
    <p:sldId id="259" r:id="rId5"/>
    <p:sldId id="300" r:id="rId6"/>
    <p:sldId id="270" r:id="rId7"/>
    <p:sldId id="260" r:id="rId8"/>
    <p:sldId id="301" r:id="rId9"/>
    <p:sldId id="302" r:id="rId10"/>
    <p:sldId id="264" r:id="rId11"/>
    <p:sldId id="305" r:id="rId12"/>
    <p:sldId id="303" r:id="rId13"/>
    <p:sldId id="304" r:id="rId14"/>
    <p:sldId id="306" r:id="rId15"/>
    <p:sldId id="273" r:id="rId16"/>
    <p:sldId id="269" r:id="rId17"/>
  </p:sldIdLst>
  <p:sldSz cx="9144000" cy="5143500" type="screen16x9"/>
  <p:notesSz cx="6858000" cy="9144000"/>
  <p:embeddedFontLst>
    <p:embeddedFont>
      <p:font typeface="Anybody" pitchFamily="2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Poppins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CFF6A0-EEF1-470B-BD33-16838D91906E}">
  <a:tblStyle styleId="{EFCFF6A0-EEF1-470B-BD33-16838D9190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63"/>
  </p:normalViewPr>
  <p:slideViewPr>
    <p:cSldViewPr snapToGrid="0">
      <p:cViewPr>
        <p:scale>
          <a:sx n="167" d="100"/>
          <a:sy n="167" d="100"/>
        </p:scale>
        <p:origin x="65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2dda7c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2dda7c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89673f88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89673f88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C1757D02-FD5B-ECB2-1C87-B81AB0182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89673f88f_0_195:notes">
            <a:extLst>
              <a:ext uri="{FF2B5EF4-FFF2-40B4-BE49-F238E27FC236}">
                <a16:creationId xmlns:a16="http://schemas.microsoft.com/office/drawing/2014/main" id="{91C75380-E3B1-91F8-B2D2-6363DF7E0C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89673f88f_0_195:notes">
            <a:extLst>
              <a:ext uri="{FF2B5EF4-FFF2-40B4-BE49-F238E27FC236}">
                <a16:creationId xmlns:a16="http://schemas.microsoft.com/office/drawing/2014/main" id="{8F97809F-7241-56C8-3609-15148462DF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170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87FED566-CF0F-C9EF-8700-2C911AE2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89673f88f_0_195:notes">
            <a:extLst>
              <a:ext uri="{FF2B5EF4-FFF2-40B4-BE49-F238E27FC236}">
                <a16:creationId xmlns:a16="http://schemas.microsoft.com/office/drawing/2014/main" id="{CB3BA3FC-5D0C-AD39-58AD-818CE5C1C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89673f88f_0_195:notes">
            <a:extLst>
              <a:ext uri="{FF2B5EF4-FFF2-40B4-BE49-F238E27FC236}">
                <a16:creationId xmlns:a16="http://schemas.microsoft.com/office/drawing/2014/main" id="{A1EF7C4B-8E75-8BB0-AA1D-102427812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033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BEF4C883-A790-258C-6C89-B2E0EEFCF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89673f88f_0_195:notes">
            <a:extLst>
              <a:ext uri="{FF2B5EF4-FFF2-40B4-BE49-F238E27FC236}">
                <a16:creationId xmlns:a16="http://schemas.microsoft.com/office/drawing/2014/main" id="{C1B8BE4B-69AE-05F8-0577-DC2C1630BE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89673f88f_0_195:notes">
            <a:extLst>
              <a:ext uri="{FF2B5EF4-FFF2-40B4-BE49-F238E27FC236}">
                <a16:creationId xmlns:a16="http://schemas.microsoft.com/office/drawing/2014/main" id="{B6B2B19D-4E99-4F72-7AFD-C020F1AE6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803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5D877A82-E990-BD1C-3256-513B8BDBA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6f4505be9_0_27:notes">
            <a:extLst>
              <a:ext uri="{FF2B5EF4-FFF2-40B4-BE49-F238E27FC236}">
                <a16:creationId xmlns:a16="http://schemas.microsoft.com/office/drawing/2014/main" id="{A3AFF8CC-5CA7-39CA-08B0-05180CE3D8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6f4505be9_0_27:notes">
            <a:extLst>
              <a:ext uri="{FF2B5EF4-FFF2-40B4-BE49-F238E27FC236}">
                <a16:creationId xmlns:a16="http://schemas.microsoft.com/office/drawing/2014/main" id="{2AE99A27-08D2-7672-103B-92A0A2B65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829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989673f88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989673f88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18f160091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e18f160091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3bf3947e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3bf3947e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63E9199B-5783-54D6-950F-AEAB23F46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9b5fb104d_0_14:notes">
            <a:extLst>
              <a:ext uri="{FF2B5EF4-FFF2-40B4-BE49-F238E27FC236}">
                <a16:creationId xmlns:a16="http://schemas.microsoft.com/office/drawing/2014/main" id="{07F4A250-AA63-F0F3-DDFD-226D918AA4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9b5fb104d_0_14:notes">
            <a:extLst>
              <a:ext uri="{FF2B5EF4-FFF2-40B4-BE49-F238E27FC236}">
                <a16:creationId xmlns:a16="http://schemas.microsoft.com/office/drawing/2014/main" id="{56DD6B3D-DDFC-6BE7-970C-85CECC4947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41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45e4eb75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45e4eb75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b2dda7c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b2dda7c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CDCFB383-7B1B-E6CA-EE4E-B04701EBE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b2dda7c14_0_10:notes">
            <a:extLst>
              <a:ext uri="{FF2B5EF4-FFF2-40B4-BE49-F238E27FC236}">
                <a16:creationId xmlns:a16="http://schemas.microsoft.com/office/drawing/2014/main" id="{C826BAB0-2038-948F-6376-0F74F75CE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b2dda7c14_0_10:notes">
            <a:extLst>
              <a:ext uri="{FF2B5EF4-FFF2-40B4-BE49-F238E27FC236}">
                <a16:creationId xmlns:a16="http://schemas.microsoft.com/office/drawing/2014/main" id="{01964EA3-DC19-85F6-B038-8C6FBF8FB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38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2F9B0888-083E-4302-5389-3CAC9B2F5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6f4505be9_0_27:notes">
            <a:extLst>
              <a:ext uri="{FF2B5EF4-FFF2-40B4-BE49-F238E27FC236}">
                <a16:creationId xmlns:a16="http://schemas.microsoft.com/office/drawing/2014/main" id="{412DCEF6-F852-DB99-9D8D-0E167D84C5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6f4505be9_0_27:notes">
            <a:extLst>
              <a:ext uri="{FF2B5EF4-FFF2-40B4-BE49-F238E27FC236}">
                <a16:creationId xmlns:a16="http://schemas.microsoft.com/office/drawing/2014/main" id="{2B792DC3-3C2A-1D2D-901F-368550519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780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397900" cy="26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163174"/>
            <a:ext cx="50367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14300" y="5395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3305723" y="1424857"/>
            <a:ext cx="39312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400"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"/>
          </p:nvPr>
        </p:nvSpPr>
        <p:spPr>
          <a:xfrm>
            <a:off x="3305725" y="2535899"/>
            <a:ext cx="39312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400"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3"/>
          </p:nvPr>
        </p:nvSpPr>
        <p:spPr>
          <a:xfrm>
            <a:off x="3305740" y="3644699"/>
            <a:ext cx="39312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400"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"/>
          </p:nvPr>
        </p:nvSpPr>
        <p:spPr>
          <a:xfrm>
            <a:off x="3305731" y="1928857"/>
            <a:ext cx="3931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5"/>
          </p:nvPr>
        </p:nvSpPr>
        <p:spPr>
          <a:xfrm>
            <a:off x="3305731" y="3038778"/>
            <a:ext cx="3931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6"/>
          </p:nvPr>
        </p:nvSpPr>
        <p:spPr>
          <a:xfrm>
            <a:off x="3305731" y="4148699"/>
            <a:ext cx="3931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18"/>
          <p:cNvCxnSpPr/>
          <p:nvPr/>
        </p:nvCxnSpPr>
        <p:spPr>
          <a:xfrm>
            <a:off x="714300" y="5395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8095600" y="4571989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27;p22"/>
          <p:cNvCxnSpPr/>
          <p:nvPr/>
        </p:nvCxnSpPr>
        <p:spPr>
          <a:xfrm>
            <a:off x="714300" y="5395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22"/>
          <p:cNvSpPr/>
          <p:nvPr/>
        </p:nvSpPr>
        <p:spPr>
          <a:xfrm>
            <a:off x="7576825" y="4571989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7058050" y="4571989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23"/>
          <p:cNvCxnSpPr/>
          <p:nvPr/>
        </p:nvCxnSpPr>
        <p:spPr>
          <a:xfrm>
            <a:off x="714300" y="5395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23"/>
          <p:cNvCxnSpPr/>
          <p:nvPr/>
        </p:nvCxnSpPr>
        <p:spPr>
          <a:xfrm>
            <a:off x="714300" y="45720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3"/>
          <p:cNvCxnSpPr/>
          <p:nvPr/>
        </p:nvCxnSpPr>
        <p:spPr>
          <a:xfrm>
            <a:off x="714300" y="4858975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515349"/>
            <a:ext cx="642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37105"/>
            <a:ext cx="20076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4163175"/>
            <a:ext cx="40422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714300" y="5395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31" name="Google Shape;31;p6"/>
          <p:cNvCxnSpPr/>
          <p:nvPr/>
        </p:nvCxnSpPr>
        <p:spPr>
          <a:xfrm>
            <a:off x="714300" y="5395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405500" y="2461288"/>
            <a:ext cx="48162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404500" y="1474588"/>
            <a:ext cx="48162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35" name="Google Shape;35;p7"/>
          <p:cNvCxnSpPr/>
          <p:nvPr/>
        </p:nvCxnSpPr>
        <p:spPr>
          <a:xfrm>
            <a:off x="714300" y="5395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821425"/>
            <a:ext cx="4635600" cy="29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38" name="Google Shape;38;p8"/>
          <p:cNvCxnSpPr/>
          <p:nvPr/>
        </p:nvCxnSpPr>
        <p:spPr>
          <a:xfrm>
            <a:off x="714300" y="5395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1168050" y="1663450"/>
            <a:ext cx="6807900" cy="23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714300" y="5395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 hasCustomPrompt="1"/>
          </p:nvPr>
        </p:nvSpPr>
        <p:spPr>
          <a:xfrm>
            <a:off x="715700" y="1502869"/>
            <a:ext cx="2665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715700" y="2002800"/>
            <a:ext cx="26655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>
                <a:latin typeface="Anybody"/>
                <a:ea typeface="Anybody"/>
                <a:cs typeface="Anybody"/>
                <a:sym typeface="Anybod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15700" y="3110812"/>
            <a:ext cx="2665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715700" y="3611709"/>
            <a:ext cx="26655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4580136" y="1502869"/>
            <a:ext cx="2665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4580127" y="2002794"/>
            <a:ext cx="26655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4580136" y="3109162"/>
            <a:ext cx="2665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4580127" y="3610300"/>
            <a:ext cx="26655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715700" y="2396225"/>
            <a:ext cx="21669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4580125" y="4005875"/>
            <a:ext cx="21669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715700" y="4004625"/>
            <a:ext cx="21669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4580125" y="2396225"/>
            <a:ext cx="21669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65" name="Google Shape;65;p13"/>
          <p:cNvCxnSpPr/>
          <p:nvPr/>
        </p:nvCxnSpPr>
        <p:spPr>
          <a:xfrm>
            <a:off x="714300" y="5395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9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008625" y="686549"/>
            <a:ext cx="642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2" hasCustomPrompt="1"/>
          </p:nvPr>
        </p:nvSpPr>
        <p:spPr>
          <a:xfrm>
            <a:off x="6423175" y="3513905"/>
            <a:ext cx="20076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4387325" y="2334375"/>
            <a:ext cx="40422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0" name="Google Shape;70;p14"/>
          <p:cNvCxnSpPr/>
          <p:nvPr/>
        </p:nvCxnSpPr>
        <p:spPr>
          <a:xfrm>
            <a:off x="714300" y="5395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nybody"/>
              <a:buNone/>
              <a:defRPr sz="4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4" r:id="rId10"/>
    <p:sldLayoutId id="2147483668" r:id="rId11"/>
    <p:sldLayoutId id="214748366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6376830" y="4214960"/>
            <a:ext cx="1091865" cy="43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1"/>
          </p:nvPr>
        </p:nvSpPr>
        <p:spPr>
          <a:xfrm>
            <a:off x="6376830" y="4214536"/>
            <a:ext cx="50367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21</a:t>
            </a:r>
            <a:endParaRPr dirty="0"/>
          </a:p>
        </p:txBody>
      </p:sp>
      <p:cxnSp>
        <p:nvCxnSpPr>
          <p:cNvPr id="147" name="Google Shape;147;p27"/>
          <p:cNvCxnSpPr/>
          <p:nvPr/>
        </p:nvCxnSpPr>
        <p:spPr>
          <a:xfrm>
            <a:off x="714300" y="40020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7">
            <a:hlinkClick r:id="" action="ppaction://hlinkshowjump?jump=nextslide"/>
          </p:cNvPr>
          <p:cNvSpPr/>
          <p:nvPr/>
        </p:nvSpPr>
        <p:spPr>
          <a:xfrm>
            <a:off x="8095600" y="4288120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2B8FE5-3151-8879-E266-0A46FA29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981045"/>
            <a:ext cx="4304860" cy="3020955"/>
          </a:xfrm>
          <a:prstGeom prst="rect">
            <a:avLst/>
          </a:prstGeom>
        </p:spPr>
      </p:pic>
      <p:sp>
        <p:nvSpPr>
          <p:cNvPr id="145" name="Google Shape;145;p27"/>
          <p:cNvSpPr txBox="1">
            <a:spLocks noGrp="1"/>
          </p:cNvSpPr>
          <p:nvPr>
            <p:ph type="ctrTitle"/>
          </p:nvPr>
        </p:nvSpPr>
        <p:spPr>
          <a:xfrm>
            <a:off x="550913" y="1244850"/>
            <a:ext cx="5397900" cy="2653800"/>
          </a:xfrm>
          <a:prstGeom prst="rect">
            <a:avLst/>
          </a:prstGeom>
          <a:effectLst>
            <a:outerShdw blurRad="256628" dist="50800" dir="5400000" algn="ctr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S</a:t>
            </a:r>
            <a:r>
              <a:rPr lang="en" sz="6000" dirty="0"/>
              <a:t>tickman</a:t>
            </a:r>
            <a:br>
              <a:rPr lang="en" sz="6000" dirty="0"/>
            </a:br>
            <a:r>
              <a:rPr lang="en" sz="6000" dirty="0"/>
              <a:t>Badminton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CN" dirty="0"/>
              <a:t>Realistic Shuttlecock Bounce</a:t>
            </a:r>
            <a:endParaRPr dirty="0"/>
          </a:p>
        </p:txBody>
      </p:sp>
      <p:cxnSp>
        <p:nvCxnSpPr>
          <p:cNvPr id="290" name="Google Shape;290;p35"/>
          <p:cNvCxnSpPr/>
          <p:nvPr/>
        </p:nvCxnSpPr>
        <p:spPr>
          <a:xfrm>
            <a:off x="712025" y="1424125"/>
            <a:ext cx="771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5">
            <a:hlinkClick r:id="" action="ppaction://hlinkshowjump?jump=nextslide"/>
          </p:cNvPr>
          <p:cNvSpPr/>
          <p:nvPr/>
        </p:nvSpPr>
        <p:spPr>
          <a:xfrm>
            <a:off x="8092275" y="733814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0;p32">
            <a:extLst>
              <a:ext uri="{FF2B5EF4-FFF2-40B4-BE49-F238E27FC236}">
                <a16:creationId xmlns:a16="http://schemas.microsoft.com/office/drawing/2014/main" id="{6A588A75-0326-DB57-0646-C35EE1F993BA}"/>
              </a:ext>
            </a:extLst>
          </p:cNvPr>
          <p:cNvSpPr txBox="1">
            <a:spLocks/>
          </p:cNvSpPr>
          <p:nvPr/>
        </p:nvSpPr>
        <p:spPr>
          <a:xfrm>
            <a:off x="5079224" y="1969996"/>
            <a:ext cx="3348236" cy="10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400"/>
            </a:pPr>
            <a:r>
              <a:rPr lang="en" altLang="zh-CN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physics model computes each hit’s launch vector by combining the racket’s swing angle and a speed factor:</a:t>
            </a:r>
          </a:p>
        </p:txBody>
      </p:sp>
      <p:sp>
        <p:nvSpPr>
          <p:cNvPr id="4" name="Google Shape;210;p32">
            <a:extLst>
              <a:ext uri="{FF2B5EF4-FFF2-40B4-BE49-F238E27FC236}">
                <a16:creationId xmlns:a16="http://schemas.microsoft.com/office/drawing/2014/main" id="{A7769FDC-6423-DDAB-7229-575C5D421C72}"/>
              </a:ext>
            </a:extLst>
          </p:cNvPr>
          <p:cNvSpPr txBox="1">
            <a:spLocks/>
          </p:cNvSpPr>
          <p:nvPr/>
        </p:nvSpPr>
        <p:spPr>
          <a:xfrm>
            <a:off x="5078025" y="3503981"/>
            <a:ext cx="3348237" cy="10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zh-CN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where </a:t>
            </a:r>
            <a:r>
              <a:rPr lang="en" altLang="zh-CN" b="1" i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S</a:t>
            </a:r>
            <a:r>
              <a:rPr lang="zh-CN" altLang="en-US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en" altLang="zh-CN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includes a small random multiplier (up to +30%) for natural variation. The shuttle also loses 30% speed on wall/ground contacts for a believable flight arc</a:t>
            </a:r>
            <a:r>
              <a:rPr lang="en" altLang="zh-CN" dirty="0"/>
              <a:t>.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7BEC721-6BF4-9C5A-2373-DBD45ECDEA41}"/>
                  </a:ext>
                </a:extLst>
              </p:cNvPr>
              <p:cNvSpPr txBox="1"/>
              <p:nvPr/>
            </p:nvSpPr>
            <p:spPr>
              <a:xfrm>
                <a:off x="5291384" y="2954519"/>
                <a:ext cx="12054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1800" i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vx</m:t>
                      </m:r>
                      <m:r>
                        <m:rPr>
                          <m:nor/>
                        </m:rPr>
                        <a:rPr lang="en" altLang="zh-CN" sz="1800" i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​</m:t>
                      </m:r>
                      <m:r>
                        <m:rPr>
                          <m:nor/>
                        </m:rPr>
                        <a:rPr lang="zh-CN" altLang="en-US" sz="1800" b="0" i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1800" i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1800" b="0" i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1800" i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" altLang="zh-CN" sz="1800" i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altLang="zh-CN" sz="1800" i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l-GR" altLang="zh-CN" sz="1800" i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l-GR" altLang="zh-CN" sz="1800" i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800" i="1" dirty="0">
                  <a:solidFill>
                    <a:schemeClr val="dk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7BEC721-6BF4-9C5A-2373-DBD45ECDE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84" y="2954519"/>
                <a:ext cx="1205458" cy="276999"/>
              </a:xfrm>
              <a:prstGeom prst="rect">
                <a:avLst/>
              </a:prstGeom>
              <a:blipFill>
                <a:blip r:embed="rId3"/>
                <a:stretch>
                  <a:fillRect l="-1042" t="-17391" r="-312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51C137F-1448-4FE3-471C-2F3FE50791C8}"/>
                  </a:ext>
                </a:extLst>
              </p:cNvPr>
              <p:cNvSpPr txBox="1"/>
              <p:nvPr/>
            </p:nvSpPr>
            <p:spPr>
              <a:xfrm>
                <a:off x="6762440" y="2959055"/>
                <a:ext cx="13994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1800" i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vy</m:t>
                      </m:r>
                      <m:r>
                        <m:rPr>
                          <m:nor/>
                        </m:rPr>
                        <a:rPr lang="en" altLang="zh-CN" sz="1800" i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​=−</m:t>
                      </m:r>
                      <m:r>
                        <m:rPr>
                          <m:nor/>
                        </m:rPr>
                        <a:rPr lang="en" altLang="zh-CN" sz="1800" i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en" altLang="zh-CN" sz="1800" i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altLang="zh-CN" sz="1800" i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l-GR" altLang="zh-CN" sz="1800" i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l-GR" altLang="zh-CN" sz="1800" i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" altLang="zh-CN" sz="1800" i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</a:rPr>
                        <m:t>S</m:t>
                      </m:r>
                    </m:oMath>
                  </m:oMathPara>
                </a14:m>
                <a:endParaRPr lang="zh-CN" altLang="en-US" sz="1800" i="1" dirty="0">
                  <a:solidFill>
                    <a:schemeClr val="dk1"/>
                  </a:solidFill>
                  <a:latin typeface="Times New Roman" panose="02020603050405020304" pitchFamily="18" charset="0"/>
                  <a:ea typeface="Lato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51C137F-1448-4FE3-471C-2F3FE507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440" y="2959055"/>
                <a:ext cx="1399422" cy="276999"/>
              </a:xfrm>
              <a:prstGeom prst="rect">
                <a:avLst/>
              </a:prstGeom>
              <a:blipFill>
                <a:blip r:embed="rId4"/>
                <a:stretch>
                  <a:fillRect l="-3604" r="-360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9E1994A4-60D6-04CC-5F48-72628F14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49" y="1830551"/>
            <a:ext cx="4687296" cy="26593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>
          <a:extLst>
            <a:ext uri="{FF2B5EF4-FFF2-40B4-BE49-F238E27FC236}">
              <a16:creationId xmlns:a16="http://schemas.microsoft.com/office/drawing/2014/main" id="{B5EF7F12-A9B4-6556-9E9D-BB0647C5D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945DAAF7-113E-BBB1-C30F-83EA936A30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CN" dirty="0"/>
              <a:t>Dynamic Racket Hit-Box Tracking</a:t>
            </a:r>
            <a:endParaRPr dirty="0"/>
          </a:p>
        </p:txBody>
      </p:sp>
      <p:cxnSp>
        <p:nvCxnSpPr>
          <p:cNvPr id="290" name="Google Shape;290;p35">
            <a:extLst>
              <a:ext uri="{FF2B5EF4-FFF2-40B4-BE49-F238E27FC236}">
                <a16:creationId xmlns:a16="http://schemas.microsoft.com/office/drawing/2014/main" id="{92911559-89B9-6B77-EA16-F623939D7E62}"/>
              </a:ext>
            </a:extLst>
          </p:cNvPr>
          <p:cNvCxnSpPr>
            <a:cxnSpLocks/>
          </p:cNvCxnSpPr>
          <p:nvPr/>
        </p:nvCxnSpPr>
        <p:spPr>
          <a:xfrm>
            <a:off x="712025" y="1424125"/>
            <a:ext cx="40580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59831B7-164F-6744-A315-298F9D903C6B}"/>
              </a:ext>
            </a:extLst>
          </p:cNvPr>
          <p:cNvSpPr/>
          <p:nvPr/>
        </p:nvSpPr>
        <p:spPr>
          <a:xfrm>
            <a:off x="8092275" y="733814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0;p32">
            <a:extLst>
              <a:ext uri="{FF2B5EF4-FFF2-40B4-BE49-F238E27FC236}">
                <a16:creationId xmlns:a16="http://schemas.microsoft.com/office/drawing/2014/main" id="{64A430AB-4B54-7C79-EE05-4524795162E1}"/>
              </a:ext>
            </a:extLst>
          </p:cNvPr>
          <p:cNvSpPr txBox="1">
            <a:spLocks/>
          </p:cNvSpPr>
          <p:nvPr/>
        </p:nvSpPr>
        <p:spPr>
          <a:xfrm>
            <a:off x="976401" y="2118803"/>
            <a:ext cx="3529341" cy="2289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" altLang="zh-CN" sz="1200" dirty="0"/>
              <a:t>The game dynamically computes a rectangular hit-box that follows </a:t>
            </a:r>
            <a:r>
              <a:rPr lang="en" altLang="zh-CN" sz="1200" b="1" i="1" dirty="0"/>
              <a:t>the racket’s rotation</a:t>
            </a:r>
            <a:r>
              <a:rPr lang="en" altLang="zh-CN" sz="1200" dirty="0"/>
              <a:t> and position each frame. This ensures collisions only occur when the swing animation actually overlaps the shuttlecock—resulting in precise, visually consistent hits.</a:t>
            </a: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BADE4203-CE0C-9965-30EB-CB8B9619D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731" y="1148918"/>
            <a:ext cx="3235136" cy="38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>
          <a:extLst>
            <a:ext uri="{FF2B5EF4-FFF2-40B4-BE49-F238E27FC236}">
              <a16:creationId xmlns:a16="http://schemas.microsoft.com/office/drawing/2014/main" id="{8438A79E-8D47-2574-1A65-2E793D01E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F02D775B-7D2A-3AD5-0684-0702F750B5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CN" dirty="0"/>
              <a:t>AI Opponent Tracking</a:t>
            </a:r>
            <a:endParaRPr dirty="0"/>
          </a:p>
        </p:txBody>
      </p:sp>
      <p:cxnSp>
        <p:nvCxnSpPr>
          <p:cNvPr id="290" name="Google Shape;290;p35">
            <a:extLst>
              <a:ext uri="{FF2B5EF4-FFF2-40B4-BE49-F238E27FC236}">
                <a16:creationId xmlns:a16="http://schemas.microsoft.com/office/drawing/2014/main" id="{1F2A6BB8-0E11-A3A1-8EED-DE94FCA45BBA}"/>
              </a:ext>
            </a:extLst>
          </p:cNvPr>
          <p:cNvCxnSpPr>
            <a:cxnSpLocks/>
          </p:cNvCxnSpPr>
          <p:nvPr/>
        </p:nvCxnSpPr>
        <p:spPr>
          <a:xfrm>
            <a:off x="4084320" y="1424125"/>
            <a:ext cx="43455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0E7EEE7-EF7A-F7A3-AFB2-A76A43286AB1}"/>
              </a:ext>
            </a:extLst>
          </p:cNvPr>
          <p:cNvSpPr/>
          <p:nvPr/>
        </p:nvSpPr>
        <p:spPr>
          <a:xfrm>
            <a:off x="8092275" y="733814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2DF0AFE4-A361-B542-5999-C41C824FF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85" y="1071035"/>
            <a:ext cx="3896870" cy="399028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9180771-105E-5159-DD37-CB025AB1F0B0}"/>
              </a:ext>
            </a:extLst>
          </p:cNvPr>
          <p:cNvSpPr txBox="1"/>
          <p:nvPr/>
        </p:nvSpPr>
        <p:spPr>
          <a:xfrm>
            <a:off x="4084320" y="2110085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altLang="zh-CN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The robot continuously measures the shuttle’s </a:t>
            </a:r>
            <a:r>
              <a:rPr lang="en" altLang="zh-CN" sz="1200" b="1" i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x</a:t>
            </a:r>
            <a:r>
              <a:rPr lang="en" altLang="zh-CN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-position and sets its action to Forward/Backward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0E344A-8C20-4457-4B0E-030768895C6D}"/>
                  </a:ext>
                </a:extLst>
              </p:cNvPr>
              <p:cNvSpPr txBox="1"/>
              <p:nvPr/>
            </p:nvSpPr>
            <p:spPr>
              <a:xfrm>
                <a:off x="5273040" y="2989611"/>
                <a:ext cx="2194560" cy="231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f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" altLang="zh-CN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∣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" altLang="zh-CN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shuttle</m:t>
                          </m:r>
                        </m:sub>
                      </m:sSub>
                      <m:r>
                        <m:rPr>
                          <m:nor/>
                        </m:rPr>
                        <a:rPr lang="en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​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bot</m:t>
                          </m:r>
                        </m:sub>
                      </m:sSub>
                      <m:r>
                        <m:rPr>
                          <m:nor/>
                        </m:rPr>
                        <a:rPr lang="en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​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∣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10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0E344A-8C20-4457-4B0E-03076889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40" y="2989611"/>
                <a:ext cx="2194560" cy="231154"/>
              </a:xfrm>
              <a:prstGeom prst="rect">
                <a:avLst/>
              </a:prstGeom>
              <a:blipFill>
                <a:blip r:embed="rId4"/>
                <a:stretch>
                  <a:fillRect t="-15789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882D7D12-B429-9FBA-22E3-2068F71B3671}"/>
              </a:ext>
            </a:extLst>
          </p:cNvPr>
          <p:cNvSpPr txBox="1"/>
          <p:nvPr/>
        </p:nvSpPr>
        <p:spPr>
          <a:xfrm>
            <a:off x="4084320" y="3629716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altLang="zh-CN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When the shuttle enters its racket hit-box, the AI triggers a Swing animation—resulting in surprisingly human-like rallies with minimal computation.</a:t>
            </a:r>
            <a:endParaRPr lang="zh-CN" altLang="en-US" sz="1200" dirty="0">
              <a:solidFill>
                <a:schemeClr val="dk1"/>
              </a:solidFill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5354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>
          <a:extLst>
            <a:ext uri="{FF2B5EF4-FFF2-40B4-BE49-F238E27FC236}">
              <a16:creationId xmlns:a16="http://schemas.microsoft.com/office/drawing/2014/main" id="{46160A80-DEC2-1AB4-69AA-867D6BEE7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F9E84C3A-82CC-85E4-CB65-ADDA6E084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CN" dirty="0"/>
              <a:t>Flexible Game Modes &amp; UX</a:t>
            </a:r>
            <a:endParaRPr dirty="0"/>
          </a:p>
        </p:txBody>
      </p:sp>
      <p:cxnSp>
        <p:nvCxnSpPr>
          <p:cNvPr id="290" name="Google Shape;290;p35">
            <a:extLst>
              <a:ext uri="{FF2B5EF4-FFF2-40B4-BE49-F238E27FC236}">
                <a16:creationId xmlns:a16="http://schemas.microsoft.com/office/drawing/2014/main" id="{D0DA05F8-BF5E-3E22-6B36-D9876F516B9A}"/>
              </a:ext>
            </a:extLst>
          </p:cNvPr>
          <p:cNvCxnSpPr/>
          <p:nvPr/>
        </p:nvCxnSpPr>
        <p:spPr>
          <a:xfrm>
            <a:off x="712025" y="1424125"/>
            <a:ext cx="771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9A7610-3D60-852A-DCCA-36FE8CAB9C4E}"/>
              </a:ext>
            </a:extLst>
          </p:cNvPr>
          <p:cNvSpPr/>
          <p:nvPr/>
        </p:nvSpPr>
        <p:spPr>
          <a:xfrm>
            <a:off x="8092275" y="733814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267772-5757-C383-EFE8-BFDD488BE9B8}"/>
              </a:ext>
            </a:extLst>
          </p:cNvPr>
          <p:cNvSpPr txBox="1"/>
          <p:nvPr/>
        </p:nvSpPr>
        <p:spPr>
          <a:xfrm>
            <a:off x="453399" y="2112491"/>
            <a:ext cx="3047986" cy="190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altLang="zh-CN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One-Player : single-player vs AI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altLang="zh-CN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Two-Player : local split-keyboard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altLang="zh-CN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Quit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altLang="zh-CN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Debug Hit-Box Visualization toggle for precise collision tuning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7CC45C-43CE-CE0E-EA5A-D2E5E66688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9140" y="1271327"/>
            <a:ext cx="4304860" cy="30209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043EEC-1A6C-F9B1-B031-68703A6E7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385" y="2388130"/>
            <a:ext cx="4050219" cy="28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11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0BADA32B-1475-8AB5-2CCD-9B67AA530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>
            <a:extLst>
              <a:ext uri="{FF2B5EF4-FFF2-40B4-BE49-F238E27FC236}">
                <a16:creationId xmlns:a16="http://schemas.microsoft.com/office/drawing/2014/main" id="{7EA5D3D3-EB55-4D93-C92B-88F1AD75E286}"/>
              </a:ext>
            </a:extLst>
          </p:cNvPr>
          <p:cNvSpPr/>
          <p:nvPr/>
        </p:nvSpPr>
        <p:spPr>
          <a:xfrm>
            <a:off x="597125" y="4163175"/>
            <a:ext cx="4156500" cy="43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>
            <a:extLst>
              <a:ext uri="{FF2B5EF4-FFF2-40B4-BE49-F238E27FC236}">
                <a16:creationId xmlns:a16="http://schemas.microsoft.com/office/drawing/2014/main" id="{5DC584CD-8B55-29CE-D37F-21585066369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97125" y="913833"/>
            <a:ext cx="20076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F032FAC4-CA42-8BB3-3E75-8716B1FB0D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125" y="2705181"/>
            <a:ext cx="642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CN" dirty="0"/>
              <a:t>About us</a:t>
            </a:r>
          </a:p>
        </p:txBody>
      </p:sp>
      <p:sp>
        <p:nvSpPr>
          <p:cNvPr id="320" name="Google Shape;320;p37">
            <a:extLst>
              <a:ext uri="{FF2B5EF4-FFF2-40B4-BE49-F238E27FC236}">
                <a16:creationId xmlns:a16="http://schemas.microsoft.com/office/drawing/2014/main" id="{FABD5EEC-2452-DDCC-D220-19DC503379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3395" y="4163175"/>
            <a:ext cx="40422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altLang="zh-CN" dirty="0"/>
              <a:t>Team member and contribution</a:t>
            </a:r>
          </a:p>
        </p:txBody>
      </p:sp>
      <p:cxnSp>
        <p:nvCxnSpPr>
          <p:cNvPr id="321" name="Google Shape;321;p37">
            <a:extLst>
              <a:ext uri="{FF2B5EF4-FFF2-40B4-BE49-F238E27FC236}">
                <a16:creationId xmlns:a16="http://schemas.microsoft.com/office/drawing/2014/main" id="{A75E412F-EF72-F4BF-524A-5FF23F6EDFF7}"/>
              </a:ext>
            </a:extLst>
          </p:cNvPr>
          <p:cNvCxnSpPr/>
          <p:nvPr/>
        </p:nvCxnSpPr>
        <p:spPr>
          <a:xfrm>
            <a:off x="714300" y="40020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49F188-E4CC-461B-6C74-A8D4E0A1DD04}"/>
              </a:ext>
            </a:extLst>
          </p:cNvPr>
          <p:cNvSpPr/>
          <p:nvPr/>
        </p:nvSpPr>
        <p:spPr>
          <a:xfrm>
            <a:off x="8095600" y="4288120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7">
            <a:extLst>
              <a:ext uri="{FF2B5EF4-FFF2-40B4-BE49-F238E27FC236}">
                <a16:creationId xmlns:a16="http://schemas.microsoft.com/office/drawing/2014/main" id="{A8D01E3C-4944-F473-5D7A-EFAEA28CCAD9}"/>
              </a:ext>
            </a:extLst>
          </p:cNvPr>
          <p:cNvCxnSpPr>
            <a:cxnSpLocks/>
          </p:cNvCxnSpPr>
          <p:nvPr/>
        </p:nvCxnSpPr>
        <p:spPr>
          <a:xfrm>
            <a:off x="660695" y="2258015"/>
            <a:ext cx="34236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5814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Team member</a:t>
            </a:r>
            <a:endParaRPr dirty="0"/>
          </a:p>
        </p:txBody>
      </p:sp>
      <p:graphicFrame>
        <p:nvGraphicFramePr>
          <p:cNvPr id="460" name="Google Shape;460;p44"/>
          <p:cNvGraphicFramePr/>
          <p:nvPr>
            <p:extLst>
              <p:ext uri="{D42A27DB-BD31-4B8C-83A1-F6EECF244321}">
                <p14:modId xmlns:p14="http://schemas.microsoft.com/office/powerpoint/2010/main" val="3554603638"/>
              </p:ext>
            </p:extLst>
          </p:nvPr>
        </p:nvGraphicFramePr>
        <p:xfrm>
          <a:off x="509531" y="1652700"/>
          <a:ext cx="8124888" cy="3291660"/>
        </p:xfrm>
        <a:graphic>
          <a:graphicData uri="http://schemas.openxmlformats.org/drawingml/2006/table">
            <a:tbl>
              <a:tblPr>
                <a:noFill/>
                <a:tableStyleId>{EFCFF6A0-EEF1-470B-BD33-16838D91906E}</a:tableStyleId>
              </a:tblPr>
              <a:tblGrid>
                <a:gridCol w="2366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6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2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Member</a:t>
                      </a:r>
                      <a:endParaRPr sz="24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Massey ID</a:t>
                      </a:r>
                      <a:endParaRPr sz="24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Contribute</a:t>
                      </a:r>
                      <a:endParaRPr sz="24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Jianfeng Pang</a:t>
                      </a:r>
                      <a:endParaRPr sz="24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23010084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Game coding and slides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Yang Li</a:t>
                      </a:r>
                      <a:endParaRPr sz="24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23010055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Image find and edit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Jinhao Guo</a:t>
                      </a:r>
                      <a:endParaRPr sz="24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23009971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Audio and document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Jiale Wang</a:t>
                      </a:r>
                      <a:endParaRPr sz="24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23010109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Slides and documents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1" name="Google Shape;461;p44">
            <a:hlinkClick r:id="" action="ppaction://hlinkshowjump?jump=nextslide"/>
          </p:cNvPr>
          <p:cNvSpPr/>
          <p:nvPr/>
        </p:nvSpPr>
        <p:spPr>
          <a:xfrm>
            <a:off x="8094525" y="733814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 txBox="1">
            <a:spLocks noGrp="1"/>
          </p:cNvSpPr>
          <p:nvPr>
            <p:ph type="title"/>
          </p:nvPr>
        </p:nvSpPr>
        <p:spPr>
          <a:xfrm>
            <a:off x="713225" y="821425"/>
            <a:ext cx="4635600" cy="29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Thanks</a:t>
            </a:r>
            <a:endParaRPr sz="6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</a:rPr>
              <a:t>For listening</a:t>
            </a:r>
            <a:endParaRPr sz="4800" dirty="0">
              <a:solidFill>
                <a:schemeClr val="dk1"/>
              </a:solidFill>
            </a:endParaRPr>
          </a:p>
        </p:txBody>
      </p:sp>
      <p:cxnSp>
        <p:nvCxnSpPr>
          <p:cNvPr id="419" name="Google Shape;419;p40"/>
          <p:cNvCxnSpPr/>
          <p:nvPr/>
        </p:nvCxnSpPr>
        <p:spPr>
          <a:xfrm>
            <a:off x="714300" y="40020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40">
            <a:hlinkClick r:id="" action="ppaction://hlinkshowjump?jump=nextslide"/>
          </p:cNvPr>
          <p:cNvSpPr/>
          <p:nvPr/>
        </p:nvSpPr>
        <p:spPr>
          <a:xfrm>
            <a:off x="8095600" y="4288120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1" descr="地上的涂鸦&#10;&#10;AI 生成的内容可能不正确。">
            <a:extLst>
              <a:ext uri="{FF2B5EF4-FFF2-40B4-BE49-F238E27FC236}">
                <a16:creationId xmlns:a16="http://schemas.microsoft.com/office/drawing/2014/main" id="{4DAB7B2B-9EEC-9FA3-8545-98E2102F6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52" y="786641"/>
            <a:ext cx="2929240" cy="2929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715700" y="1502869"/>
            <a:ext cx="2665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2"/>
          </p:nvPr>
        </p:nvSpPr>
        <p:spPr>
          <a:xfrm>
            <a:off x="715700" y="3110812"/>
            <a:ext cx="2665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3"/>
          </p:nvPr>
        </p:nvSpPr>
        <p:spPr>
          <a:xfrm>
            <a:off x="715699" y="3611709"/>
            <a:ext cx="3643799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altLang="zh-CN" dirty="0"/>
              <a:t>Gameplay Introduction</a:t>
            </a:r>
            <a:endParaRPr dirty="0"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idx="4"/>
          </p:nvPr>
        </p:nvSpPr>
        <p:spPr>
          <a:xfrm>
            <a:off x="4580136" y="1502869"/>
            <a:ext cx="2665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5"/>
          </p:nvPr>
        </p:nvSpPr>
        <p:spPr>
          <a:xfrm>
            <a:off x="4580127" y="2002794"/>
            <a:ext cx="26655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Feature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 idx="6"/>
          </p:nvPr>
        </p:nvSpPr>
        <p:spPr>
          <a:xfrm>
            <a:off x="4580136" y="3109162"/>
            <a:ext cx="2665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7"/>
          </p:nvPr>
        </p:nvSpPr>
        <p:spPr>
          <a:xfrm>
            <a:off x="4580127" y="3610300"/>
            <a:ext cx="26655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715700" y="2002800"/>
            <a:ext cx="26655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8"/>
          </p:nvPr>
        </p:nvSpPr>
        <p:spPr>
          <a:xfrm>
            <a:off x="715700" y="2396225"/>
            <a:ext cx="21669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altLang="zh-CN" dirty="0"/>
              <a:t>Introduction and background of the game</a:t>
            </a:r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9"/>
          </p:nvPr>
        </p:nvSpPr>
        <p:spPr>
          <a:xfrm>
            <a:off x="4580125" y="4005875"/>
            <a:ext cx="21669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 and contribution</a:t>
            </a:r>
            <a:endParaRPr dirty="0"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13"/>
          </p:nvPr>
        </p:nvSpPr>
        <p:spPr>
          <a:xfrm>
            <a:off x="715700" y="4004625"/>
            <a:ext cx="21669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Game rules and the operations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14"/>
          </p:nvPr>
        </p:nvSpPr>
        <p:spPr>
          <a:xfrm>
            <a:off x="4580125" y="2396225"/>
            <a:ext cx="21669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of the game feature</a:t>
            </a:r>
            <a:endParaRPr dirty="0"/>
          </a:p>
        </p:txBody>
      </p:sp>
      <p:cxnSp>
        <p:nvCxnSpPr>
          <p:cNvPr id="177" name="Google Shape;177;p29"/>
          <p:cNvCxnSpPr/>
          <p:nvPr/>
        </p:nvCxnSpPr>
        <p:spPr>
          <a:xfrm>
            <a:off x="714300" y="3050782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9"/>
          <p:cNvCxnSpPr/>
          <p:nvPr/>
        </p:nvCxnSpPr>
        <p:spPr>
          <a:xfrm>
            <a:off x="712025" y="1424125"/>
            <a:ext cx="771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9">
            <a:hlinkClick r:id="" action="ppaction://hlinkshowjump?jump=nextslide"/>
          </p:cNvPr>
          <p:cNvSpPr/>
          <p:nvPr/>
        </p:nvSpPr>
        <p:spPr>
          <a:xfrm>
            <a:off x="8092275" y="733814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/>
          <p:nvPr/>
        </p:nvSpPr>
        <p:spPr>
          <a:xfrm>
            <a:off x="597125" y="4163175"/>
            <a:ext cx="4156500" cy="43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/>
          <p:cNvSpPr txBox="1">
            <a:spLocks noGrp="1"/>
          </p:cNvSpPr>
          <p:nvPr>
            <p:ph type="title" idx="2"/>
          </p:nvPr>
        </p:nvSpPr>
        <p:spPr>
          <a:xfrm>
            <a:off x="713225" y="837105"/>
            <a:ext cx="20076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713225" y="2515349"/>
            <a:ext cx="642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20" name="Google Shape;320;p37"/>
          <p:cNvSpPr txBox="1">
            <a:spLocks noGrp="1"/>
          </p:cNvSpPr>
          <p:nvPr>
            <p:ph type="subTitle" idx="1"/>
          </p:nvPr>
        </p:nvSpPr>
        <p:spPr>
          <a:xfrm>
            <a:off x="713225" y="4163175"/>
            <a:ext cx="40422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altLang="zh-CN" dirty="0"/>
              <a:t>Introduction and background of the game</a:t>
            </a:r>
          </a:p>
        </p:txBody>
      </p:sp>
      <p:cxnSp>
        <p:nvCxnSpPr>
          <p:cNvPr id="321" name="Google Shape;321;p37"/>
          <p:cNvCxnSpPr/>
          <p:nvPr/>
        </p:nvCxnSpPr>
        <p:spPr>
          <a:xfrm>
            <a:off x="714300" y="40020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>
            <a:hlinkClick r:id="" action="ppaction://hlinkshowjump?jump=nextslide"/>
          </p:cNvPr>
          <p:cNvSpPr/>
          <p:nvPr/>
        </p:nvSpPr>
        <p:spPr>
          <a:xfrm>
            <a:off x="8095600" y="4288120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7"/>
          <p:cNvCxnSpPr>
            <a:cxnSpLocks/>
          </p:cNvCxnSpPr>
          <p:nvPr/>
        </p:nvCxnSpPr>
        <p:spPr>
          <a:xfrm>
            <a:off x="714300" y="2242775"/>
            <a:ext cx="4314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 descr="地上的涂鸦&#10;&#10;AI 生成的内容可能不正确。">
            <a:extLst>
              <a:ext uri="{FF2B5EF4-FFF2-40B4-BE49-F238E27FC236}">
                <a16:creationId xmlns:a16="http://schemas.microsoft.com/office/drawing/2014/main" id="{232E9327-8D15-CD00-3F77-E97BC0AE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12" y="1111581"/>
            <a:ext cx="2262388" cy="2262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713225" y="2107060"/>
            <a:ext cx="4810260" cy="23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lnSpc>
                <a:spcPct val="150000"/>
              </a:lnSpc>
              <a:buNone/>
            </a:pPr>
            <a:r>
              <a:rPr lang="en" altLang="zh-CN" b="1" i="1" dirty="0"/>
              <a:t>Stickman Badminton </a:t>
            </a:r>
            <a:r>
              <a:rPr lang="en" altLang="zh-CN" dirty="0"/>
              <a:t>is a faithful remake of the hit mobile title Stickman Badminton by German studio </a:t>
            </a:r>
            <a:r>
              <a:rPr lang="en" altLang="zh-CN" i="1" dirty="0"/>
              <a:t>Djinnworks.</a:t>
            </a:r>
            <a:r>
              <a:rPr lang="en" altLang="zh-CN" dirty="0"/>
              <a:t> The</a:t>
            </a:r>
            <a:r>
              <a:rPr lang="zh-CN" altLang="en-US" dirty="0"/>
              <a:t> </a:t>
            </a:r>
            <a:r>
              <a:rPr lang="en" altLang="zh-CN" dirty="0"/>
              <a:t>Stickman has a simple and cute image, is easy to operate, and is suitable for players of all ages. </a:t>
            </a:r>
            <a:endParaRPr lang="en-US" altLang="zh-CN" dirty="0"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Background</a:t>
            </a:r>
            <a:endParaRPr dirty="0"/>
          </a:p>
        </p:txBody>
      </p:sp>
      <p:cxnSp>
        <p:nvCxnSpPr>
          <p:cNvPr id="186" name="Google Shape;186;p30"/>
          <p:cNvCxnSpPr/>
          <p:nvPr/>
        </p:nvCxnSpPr>
        <p:spPr>
          <a:xfrm>
            <a:off x="713225" y="1224650"/>
            <a:ext cx="770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0"/>
          <p:cNvCxnSpPr/>
          <p:nvPr/>
        </p:nvCxnSpPr>
        <p:spPr>
          <a:xfrm>
            <a:off x="713225" y="4492175"/>
            <a:ext cx="777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30">
            <a:hlinkClick r:id="" action="ppaction://hlinkshowjump?jump=nextslide"/>
          </p:cNvPr>
          <p:cNvSpPr/>
          <p:nvPr/>
        </p:nvSpPr>
        <p:spPr>
          <a:xfrm>
            <a:off x="8092275" y="733814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 descr="PPT-2">
            <a:extLst>
              <a:ext uri="{FF2B5EF4-FFF2-40B4-BE49-F238E27FC236}">
                <a16:creationId xmlns:a16="http://schemas.microsoft.com/office/drawing/2014/main" id="{6EF7E5D0-7521-8658-098B-1B54EC3B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06" b="97131" l="10000" r="91385">
                        <a14:foregroundMark x1="22154" y1="11270" x2="22154" y2="11270"/>
                        <a14:foregroundMark x1="16615" y1="12090" x2="16615" y2="12090"/>
                        <a14:foregroundMark x1="16308" y1="14447" x2="16308" y2="14447"/>
                        <a14:foregroundMark x1="71692" y1="11885" x2="71692" y2="11885"/>
                        <a14:foregroundMark x1="91385" y1="11885" x2="91385" y2="11885"/>
                        <a14:foregroundMark x1="85846" y1="4508" x2="85846" y2="4508"/>
                        <a14:foregroundMark x1="59846" y1="93443" x2="59846" y2="93443"/>
                        <a14:foregroundMark x1="64462" y1="97131" x2="64462" y2="97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5630" y="1431601"/>
            <a:ext cx="2486645" cy="37344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8E0BECD2-E042-D05D-2142-7FD451804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>
            <a:extLst>
              <a:ext uri="{FF2B5EF4-FFF2-40B4-BE49-F238E27FC236}">
                <a16:creationId xmlns:a16="http://schemas.microsoft.com/office/drawing/2014/main" id="{7081297C-9FCD-E4DC-40F1-65CB11DCA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In-Game Overview</a:t>
            </a:r>
            <a:endParaRPr dirty="0"/>
          </a:p>
        </p:txBody>
      </p:sp>
      <p:cxnSp>
        <p:nvCxnSpPr>
          <p:cNvPr id="186" name="Google Shape;186;p30">
            <a:extLst>
              <a:ext uri="{FF2B5EF4-FFF2-40B4-BE49-F238E27FC236}">
                <a16:creationId xmlns:a16="http://schemas.microsoft.com/office/drawing/2014/main" id="{0B612DC5-7CEB-0C17-2743-10CBCE2C06CF}"/>
              </a:ext>
            </a:extLst>
          </p:cNvPr>
          <p:cNvCxnSpPr/>
          <p:nvPr/>
        </p:nvCxnSpPr>
        <p:spPr>
          <a:xfrm>
            <a:off x="713225" y="1224650"/>
            <a:ext cx="770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7628FA5-DADA-8791-88B8-EBCF3F369B89}"/>
              </a:ext>
            </a:extLst>
          </p:cNvPr>
          <p:cNvSpPr/>
          <p:nvPr/>
        </p:nvSpPr>
        <p:spPr>
          <a:xfrm>
            <a:off x="8092275" y="733814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7F1C51-B152-3AC4-D3C9-AF07870B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29" y="1140936"/>
            <a:ext cx="5796191" cy="406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9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>
            <a:spLocks noGrp="1"/>
          </p:cNvSpPr>
          <p:nvPr>
            <p:ph type="title" idx="2"/>
          </p:nvPr>
        </p:nvSpPr>
        <p:spPr>
          <a:xfrm>
            <a:off x="6423175" y="3513905"/>
            <a:ext cx="20076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7" name="Google Shape;427;p41"/>
          <p:cNvSpPr txBox="1">
            <a:spLocks noGrp="1"/>
          </p:cNvSpPr>
          <p:nvPr>
            <p:ph type="title"/>
          </p:nvPr>
        </p:nvSpPr>
        <p:spPr>
          <a:xfrm>
            <a:off x="1059873" y="686549"/>
            <a:ext cx="7369652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Gameplay Introduction</a:t>
            </a:r>
            <a:endParaRPr dirty="0"/>
          </a:p>
        </p:txBody>
      </p:sp>
      <p:sp>
        <p:nvSpPr>
          <p:cNvPr id="428" name="Google Shape;428;p41"/>
          <p:cNvSpPr/>
          <p:nvPr/>
        </p:nvSpPr>
        <p:spPr>
          <a:xfrm>
            <a:off x="4274275" y="2334375"/>
            <a:ext cx="4156500" cy="43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1">
            <a:hlinkClick r:id="" action="ppaction://hlinkshowjump?jump=nextslide"/>
          </p:cNvPr>
          <p:cNvSpPr/>
          <p:nvPr/>
        </p:nvSpPr>
        <p:spPr>
          <a:xfrm>
            <a:off x="8095600" y="4288120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" name="Google Shape;430;p41"/>
          <p:cNvCxnSpPr/>
          <p:nvPr/>
        </p:nvCxnSpPr>
        <p:spPr>
          <a:xfrm>
            <a:off x="714300" y="310835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Google Shape;431;p41"/>
          <p:cNvSpPr txBox="1">
            <a:spLocks noGrp="1"/>
          </p:cNvSpPr>
          <p:nvPr>
            <p:ph type="subTitle" idx="1"/>
          </p:nvPr>
        </p:nvSpPr>
        <p:spPr>
          <a:xfrm>
            <a:off x="3805434" y="2334375"/>
            <a:ext cx="40422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altLang="zh-CN" dirty="0"/>
              <a:t>Game rules and the operations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Rules</a:t>
            </a:r>
            <a:endParaRPr dirty="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4"/>
          </p:nvPr>
        </p:nvSpPr>
        <p:spPr>
          <a:xfrm>
            <a:off x="3305725" y="1582274"/>
            <a:ext cx="5350595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altLang="zh-CN" sz="2000" dirty="0"/>
              <a:t>Win a rally by landing the shuttlecock so your opponent fails to return it over the net.</a:t>
            </a:r>
            <a:endParaRPr sz="2000"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6"/>
          </p:nvPr>
        </p:nvSpPr>
        <p:spPr>
          <a:xfrm>
            <a:off x="3192427" y="3832401"/>
            <a:ext cx="5121729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" altLang="zh-CN" sz="2000" dirty="0">
                <a:sym typeface="Anybody"/>
              </a:rPr>
              <a:t>The first player to reach 21 points wins the</a:t>
            </a:r>
          </a:p>
          <a:p>
            <a:pPr lvl="0">
              <a:buSzPts val="2200"/>
            </a:pPr>
            <a:r>
              <a:rPr lang="en" altLang="zh-CN" sz="2000" dirty="0">
                <a:sym typeface="Anybody"/>
              </a:rPr>
              <a:t>match.</a:t>
            </a:r>
            <a:endParaRPr sz="2000" dirty="0">
              <a:sym typeface="Anybody"/>
            </a:endParaRPr>
          </a:p>
        </p:txBody>
      </p:sp>
      <p:cxnSp>
        <p:nvCxnSpPr>
          <p:cNvPr id="201" name="Google Shape;201;p31"/>
          <p:cNvCxnSpPr/>
          <p:nvPr/>
        </p:nvCxnSpPr>
        <p:spPr>
          <a:xfrm>
            <a:off x="3305725" y="1424114"/>
            <a:ext cx="512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31"/>
          <p:cNvCxnSpPr/>
          <p:nvPr/>
        </p:nvCxnSpPr>
        <p:spPr>
          <a:xfrm>
            <a:off x="3305725" y="2534214"/>
            <a:ext cx="512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31"/>
          <p:cNvCxnSpPr/>
          <p:nvPr/>
        </p:nvCxnSpPr>
        <p:spPr>
          <a:xfrm>
            <a:off x="3305725" y="3644314"/>
            <a:ext cx="512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1">
            <a:hlinkClick r:id="" action="ppaction://hlinkshowjump?jump=nextslide"/>
          </p:cNvPr>
          <p:cNvSpPr/>
          <p:nvPr/>
        </p:nvSpPr>
        <p:spPr>
          <a:xfrm>
            <a:off x="8092275" y="733814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656C251-BE8B-04B2-E748-73BB37BE6E5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192427" y="2722301"/>
            <a:ext cx="5350595" cy="831251"/>
          </a:xfrm>
        </p:spPr>
        <p:txBody>
          <a:bodyPr/>
          <a:lstStyle/>
          <a:p>
            <a:r>
              <a:rPr lang="en" altLang="zh-CN" sz="2000" dirty="0">
                <a:latin typeface="Lato"/>
                <a:ea typeface="Lato"/>
                <a:cs typeface="Lato"/>
                <a:sym typeface="Lato"/>
              </a:rPr>
              <a:t>The player who wins a rally serves the next</a:t>
            </a:r>
          </a:p>
          <a:p>
            <a:r>
              <a:rPr lang="en" altLang="zh-CN" sz="2000" dirty="0">
                <a:latin typeface="Lato"/>
                <a:ea typeface="Lato"/>
                <a:cs typeface="Lato"/>
                <a:sym typeface="Lato"/>
              </a:rPr>
              <a:t>point</a:t>
            </a:r>
            <a:r>
              <a:rPr lang="en" altLang="zh-CN" dirty="0"/>
              <a:t>.</a:t>
            </a:r>
            <a:endParaRPr lang="zh-CN" altLang="en-US" dirty="0"/>
          </a:p>
        </p:txBody>
      </p:sp>
      <p:pic>
        <p:nvPicPr>
          <p:cNvPr id="10" name="图片 9" descr="PPT-1">
            <a:extLst>
              <a:ext uri="{FF2B5EF4-FFF2-40B4-BE49-F238E27FC236}">
                <a16:creationId xmlns:a16="http://schemas.microsoft.com/office/drawing/2014/main" id="{8C6209C9-801E-4930-8B3D-2B7939522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846" y1="14900" x2="47846" y2="149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" y="1195922"/>
            <a:ext cx="3227949" cy="35665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52ECA3D0-E7D0-3788-21ED-A58E4E44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>
            <a:extLst>
              <a:ext uri="{FF2B5EF4-FFF2-40B4-BE49-F238E27FC236}">
                <a16:creationId xmlns:a16="http://schemas.microsoft.com/office/drawing/2014/main" id="{6F615359-FBE4-839F-363A-699003D029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</a:t>
            </a:r>
            <a:r>
              <a:rPr lang="en-US" altLang="zh-CN" dirty="0"/>
              <a:t>s</a:t>
            </a:r>
            <a:endParaRPr dirty="0"/>
          </a:p>
        </p:txBody>
      </p:sp>
      <p:sp>
        <p:nvSpPr>
          <p:cNvPr id="204" name="Google Shape;204;p3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58EEDC2-7211-FD71-C9B8-F2D8BCFE49A3}"/>
              </a:ext>
            </a:extLst>
          </p:cNvPr>
          <p:cNvSpPr/>
          <p:nvPr/>
        </p:nvSpPr>
        <p:spPr>
          <a:xfrm>
            <a:off x="8092275" y="733814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66314A-65EE-AC67-1A1B-49F29F36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01" y="1017695"/>
            <a:ext cx="6070347" cy="42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F65743DB-517A-4767-1201-09D6B0160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>
            <a:extLst>
              <a:ext uri="{FF2B5EF4-FFF2-40B4-BE49-F238E27FC236}">
                <a16:creationId xmlns:a16="http://schemas.microsoft.com/office/drawing/2014/main" id="{798498BC-B1FC-C463-C3AC-868A133D1B95}"/>
              </a:ext>
            </a:extLst>
          </p:cNvPr>
          <p:cNvSpPr/>
          <p:nvPr/>
        </p:nvSpPr>
        <p:spPr>
          <a:xfrm>
            <a:off x="597125" y="4163175"/>
            <a:ext cx="4156500" cy="43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>
            <a:extLst>
              <a:ext uri="{FF2B5EF4-FFF2-40B4-BE49-F238E27FC236}">
                <a16:creationId xmlns:a16="http://schemas.microsoft.com/office/drawing/2014/main" id="{E906192A-3D0E-B89E-0BD1-6F492E5E24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130325" y="776673"/>
            <a:ext cx="20076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86F0B5B5-7C2B-C5AB-1EC0-B0FBE5A37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3645" y="2589818"/>
            <a:ext cx="642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Game Feature</a:t>
            </a:r>
            <a:br>
              <a:rPr lang="en" altLang="zh-CN" dirty="0"/>
            </a:br>
            <a:endParaRPr dirty="0"/>
          </a:p>
        </p:txBody>
      </p:sp>
      <p:sp>
        <p:nvSpPr>
          <p:cNvPr id="320" name="Google Shape;320;p37">
            <a:extLst>
              <a:ext uri="{FF2B5EF4-FFF2-40B4-BE49-F238E27FC236}">
                <a16:creationId xmlns:a16="http://schemas.microsoft.com/office/drawing/2014/main" id="{8D30C380-8C16-1530-F5C1-82457B722D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7045" y="4163175"/>
            <a:ext cx="40422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altLang="zh-CN" dirty="0"/>
              <a:t>Introduction of the game feature</a:t>
            </a:r>
          </a:p>
        </p:txBody>
      </p:sp>
      <p:cxnSp>
        <p:nvCxnSpPr>
          <p:cNvPr id="321" name="Google Shape;321;p37">
            <a:extLst>
              <a:ext uri="{FF2B5EF4-FFF2-40B4-BE49-F238E27FC236}">
                <a16:creationId xmlns:a16="http://schemas.microsoft.com/office/drawing/2014/main" id="{8C610026-6801-DE07-CA15-8198C6A1ADFB}"/>
              </a:ext>
            </a:extLst>
          </p:cNvPr>
          <p:cNvCxnSpPr/>
          <p:nvPr/>
        </p:nvCxnSpPr>
        <p:spPr>
          <a:xfrm>
            <a:off x="714300" y="40020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CB5B284-2F96-9B95-0145-BB784A1CA601}"/>
              </a:ext>
            </a:extLst>
          </p:cNvPr>
          <p:cNvSpPr/>
          <p:nvPr/>
        </p:nvSpPr>
        <p:spPr>
          <a:xfrm>
            <a:off x="8095600" y="4288120"/>
            <a:ext cx="335185" cy="283881"/>
          </a:xfrm>
          <a:custGeom>
            <a:avLst/>
            <a:gdLst/>
            <a:ahLst/>
            <a:cxnLst/>
            <a:rect l="l" t="t" r="r" b="b"/>
            <a:pathLst>
              <a:path w="22383" h="18957" extrusionOk="0">
                <a:moveTo>
                  <a:pt x="12922" y="1"/>
                </a:moveTo>
                <a:cubicBezTo>
                  <a:pt x="12584" y="1"/>
                  <a:pt x="12242" y="126"/>
                  <a:pt x="11975" y="376"/>
                </a:cubicBezTo>
                <a:cubicBezTo>
                  <a:pt x="11475" y="877"/>
                  <a:pt x="11475" y="1710"/>
                  <a:pt x="11975" y="2278"/>
                </a:cubicBezTo>
                <a:lnTo>
                  <a:pt x="17846" y="8148"/>
                </a:lnTo>
                <a:lnTo>
                  <a:pt x="1335" y="8148"/>
                </a:lnTo>
                <a:cubicBezTo>
                  <a:pt x="601" y="8148"/>
                  <a:pt x="0" y="8715"/>
                  <a:pt x="0" y="9483"/>
                </a:cubicBezTo>
                <a:cubicBezTo>
                  <a:pt x="0" y="10217"/>
                  <a:pt x="601" y="10817"/>
                  <a:pt x="1335" y="10817"/>
                </a:cubicBezTo>
                <a:lnTo>
                  <a:pt x="17846" y="10817"/>
                </a:lnTo>
                <a:lnTo>
                  <a:pt x="11975" y="16688"/>
                </a:lnTo>
                <a:cubicBezTo>
                  <a:pt x="11475" y="17188"/>
                  <a:pt x="11475" y="18022"/>
                  <a:pt x="11975" y="18556"/>
                </a:cubicBezTo>
                <a:cubicBezTo>
                  <a:pt x="12242" y="18823"/>
                  <a:pt x="12576" y="18956"/>
                  <a:pt x="12909" y="18956"/>
                </a:cubicBezTo>
                <a:cubicBezTo>
                  <a:pt x="13243" y="18956"/>
                  <a:pt x="13577" y="18823"/>
                  <a:pt x="13810" y="18556"/>
                </a:cubicBezTo>
                <a:lnTo>
                  <a:pt x="21949" y="10450"/>
                </a:lnTo>
                <a:cubicBezTo>
                  <a:pt x="21983" y="10383"/>
                  <a:pt x="21983" y="10350"/>
                  <a:pt x="22016" y="10350"/>
                </a:cubicBezTo>
                <a:lnTo>
                  <a:pt x="22116" y="9983"/>
                </a:lnTo>
                <a:lnTo>
                  <a:pt x="22149" y="9950"/>
                </a:lnTo>
                <a:lnTo>
                  <a:pt x="22183" y="9916"/>
                </a:lnTo>
                <a:lnTo>
                  <a:pt x="22249" y="9850"/>
                </a:lnTo>
                <a:cubicBezTo>
                  <a:pt x="22249" y="9850"/>
                  <a:pt x="22249" y="9816"/>
                  <a:pt x="22283" y="9816"/>
                </a:cubicBezTo>
                <a:cubicBezTo>
                  <a:pt x="22283" y="9816"/>
                  <a:pt x="22283" y="9783"/>
                  <a:pt x="22316" y="9783"/>
                </a:cubicBezTo>
                <a:cubicBezTo>
                  <a:pt x="22316" y="9783"/>
                  <a:pt x="22316" y="9716"/>
                  <a:pt x="22350" y="9716"/>
                </a:cubicBezTo>
                <a:cubicBezTo>
                  <a:pt x="22350" y="9716"/>
                  <a:pt x="22350" y="9683"/>
                  <a:pt x="22383" y="9683"/>
                </a:cubicBezTo>
                <a:lnTo>
                  <a:pt x="22383" y="9649"/>
                </a:lnTo>
                <a:lnTo>
                  <a:pt x="22383" y="9549"/>
                </a:lnTo>
                <a:lnTo>
                  <a:pt x="22383" y="9483"/>
                </a:lnTo>
                <a:lnTo>
                  <a:pt x="22383" y="9449"/>
                </a:lnTo>
                <a:lnTo>
                  <a:pt x="22383" y="9182"/>
                </a:lnTo>
                <a:lnTo>
                  <a:pt x="22383" y="9149"/>
                </a:lnTo>
                <a:lnTo>
                  <a:pt x="22383" y="9049"/>
                </a:lnTo>
                <a:lnTo>
                  <a:pt x="22383" y="8982"/>
                </a:lnTo>
                <a:lnTo>
                  <a:pt x="22383" y="8949"/>
                </a:lnTo>
                <a:cubicBezTo>
                  <a:pt x="22383" y="8882"/>
                  <a:pt x="22383" y="8882"/>
                  <a:pt x="22350" y="8882"/>
                </a:cubicBezTo>
                <a:cubicBezTo>
                  <a:pt x="22350" y="8882"/>
                  <a:pt x="22350" y="8849"/>
                  <a:pt x="22316" y="8849"/>
                </a:cubicBezTo>
                <a:cubicBezTo>
                  <a:pt x="22316" y="8849"/>
                  <a:pt x="22316" y="8816"/>
                  <a:pt x="22283" y="8816"/>
                </a:cubicBezTo>
                <a:cubicBezTo>
                  <a:pt x="22283" y="8816"/>
                  <a:pt x="22283" y="8782"/>
                  <a:pt x="22249" y="8782"/>
                </a:cubicBezTo>
                <a:cubicBezTo>
                  <a:pt x="22249" y="8782"/>
                  <a:pt x="22249" y="8715"/>
                  <a:pt x="22183" y="8715"/>
                </a:cubicBezTo>
                <a:lnTo>
                  <a:pt x="22149" y="8682"/>
                </a:lnTo>
                <a:lnTo>
                  <a:pt x="22116" y="8649"/>
                </a:lnTo>
                <a:lnTo>
                  <a:pt x="22083" y="8615"/>
                </a:lnTo>
                <a:cubicBezTo>
                  <a:pt x="22016" y="8549"/>
                  <a:pt x="22016" y="8515"/>
                  <a:pt x="21983" y="8515"/>
                </a:cubicBezTo>
                <a:lnTo>
                  <a:pt x="13843" y="376"/>
                </a:lnTo>
                <a:cubicBezTo>
                  <a:pt x="13593" y="126"/>
                  <a:pt x="13260" y="1"/>
                  <a:pt x="129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7">
            <a:extLst>
              <a:ext uri="{FF2B5EF4-FFF2-40B4-BE49-F238E27FC236}">
                <a16:creationId xmlns:a16="http://schemas.microsoft.com/office/drawing/2014/main" id="{0072255F-BD2A-779D-ADAF-D9638E57C954}"/>
              </a:ext>
            </a:extLst>
          </p:cNvPr>
          <p:cNvCxnSpPr>
            <a:cxnSpLocks/>
          </p:cNvCxnSpPr>
          <p:nvPr/>
        </p:nvCxnSpPr>
        <p:spPr>
          <a:xfrm>
            <a:off x="3780700" y="2212295"/>
            <a:ext cx="4314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图片 7" descr="图片包含 游戏机, 夜空, 星星&#10;&#10;AI 生成的内容可能不正确。">
            <a:extLst>
              <a:ext uri="{FF2B5EF4-FFF2-40B4-BE49-F238E27FC236}">
                <a16:creationId xmlns:a16="http://schemas.microsoft.com/office/drawing/2014/main" id="{496D39AB-2D8A-A293-DD84-71F3BDC5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1" y="1121159"/>
            <a:ext cx="4583824" cy="5729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C92AED-A9F8-FE26-CC41-36C18B66BB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769"/>
          <a:stretch>
            <a:fillRect/>
          </a:stretch>
        </p:blipFill>
        <p:spPr>
          <a:xfrm>
            <a:off x="210312" y="1923021"/>
            <a:ext cx="3593248" cy="5181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E00B5D-8E09-BF40-1FD6-23FBF29124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270" t="-949" r="12377" b="949"/>
          <a:stretch>
            <a:fillRect/>
          </a:stretch>
        </p:blipFill>
        <p:spPr>
          <a:xfrm>
            <a:off x="335737" y="2670064"/>
            <a:ext cx="2125976" cy="5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62734"/>
      </p:ext>
    </p:extLst>
  </p:cSld>
  <p:clrMapOvr>
    <a:masterClrMapping/>
  </p:clrMapOvr>
</p:sld>
</file>

<file path=ppt/theme/theme1.xml><?xml version="1.0" encoding="utf-8"?>
<a:theme xmlns:a="http://schemas.openxmlformats.org/drawingml/2006/main" name="Painting Artist Portfolio by Slidesgo">
  <a:themeElements>
    <a:clrScheme name="Simple Light">
      <a:dk1>
        <a:srgbClr val="000000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Macintosh PowerPoint</Application>
  <PresentationFormat>全屏显示(16:9)</PresentationFormat>
  <Paragraphs>71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Times New Roman</vt:lpstr>
      <vt:lpstr>Anaheim</vt:lpstr>
      <vt:lpstr>Poppins</vt:lpstr>
      <vt:lpstr>Cambria Math</vt:lpstr>
      <vt:lpstr>Lato</vt:lpstr>
      <vt:lpstr>Anybody</vt:lpstr>
      <vt:lpstr>Arial</vt:lpstr>
      <vt:lpstr>Painting Artist Portfolio by Slidesgo</vt:lpstr>
      <vt:lpstr>Stickman Badminton</vt:lpstr>
      <vt:lpstr>TABLE OF CONTENTS</vt:lpstr>
      <vt:lpstr>01</vt:lpstr>
      <vt:lpstr>Game Background</vt:lpstr>
      <vt:lpstr>In-Game Overview</vt:lpstr>
      <vt:lpstr>02</vt:lpstr>
      <vt:lpstr>Game Rules</vt:lpstr>
      <vt:lpstr>Operations</vt:lpstr>
      <vt:lpstr>03</vt:lpstr>
      <vt:lpstr>Realistic Shuttlecock Bounce</vt:lpstr>
      <vt:lpstr>Dynamic Racket Hit-Box Tracking</vt:lpstr>
      <vt:lpstr>AI Opponent Tracking</vt:lpstr>
      <vt:lpstr>Flexible Game Modes &amp; UX</vt:lpstr>
      <vt:lpstr>04</vt:lpstr>
      <vt:lpstr>Team member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Tou beichuan</cp:lastModifiedBy>
  <cp:revision>1</cp:revision>
  <dcterms:modified xsi:type="dcterms:W3CDTF">2025-05-25T12:21:42Z</dcterms:modified>
</cp:coreProperties>
</file>